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1" r:id="rId3"/>
    <p:sldId id="270" r:id="rId4"/>
    <p:sldId id="272" r:id="rId5"/>
    <p:sldId id="273" r:id="rId6"/>
    <p:sldId id="262" r:id="rId7"/>
    <p:sldId id="263" r:id="rId8"/>
    <p:sldId id="264" r:id="rId9"/>
    <p:sldId id="258" r:id="rId10"/>
    <p:sldId id="259" r:id="rId11"/>
    <p:sldId id="260" r:id="rId12"/>
    <p:sldId id="261" r:id="rId13"/>
    <p:sldId id="269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F5C7-64CF-4567-8234-CB139B2C1945}" type="datetimeFigureOut">
              <a:rPr lang="pl-PL" smtClean="0"/>
              <a:pPr/>
              <a:t>28.05.2026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0881-139C-4DA3-B75F-95CA1D13A6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57A07C-AFFF-4A5A-8455-4B128D52ECF0}" type="slidenum">
              <a:rPr lang="pl-PL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pl-PL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pl-PL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70B6AB-B5CD-4B6C-B870-A3D903B015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E0B8ED-B8FF-4076-B99E-21502BC256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EA9EC7-C1BE-46A7-AE8D-09B97AEDE2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0D9322-8728-4326-B773-64267E77FD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FDC301-393E-4ADE-A930-F5475FC4FB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9451E8-0E38-4420-8D81-75D7157E7F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7C09B3-BC02-40EB-A2A8-A221DDE976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B75F8B-E9E7-496B-B22B-E31087065B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B16F64-C684-4A93-BFD8-85C510369D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ECA44-3DC1-44A2-98A3-DD5CAA60DC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70840A-5CC0-4D94-BF27-C946910148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pl-PL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CB289-08D1-4FD7-9C78-E5345411484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kja.uken.krakow.pl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ja.up.krakow.pl/seminaria-licencjacki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mailto:anita.buczek-zawila@uken.krakow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krakow-my.sharepoint.com/:w:/r/personal/anita_buczek-zawila_up_krakow_pl/_layouts/15/Doc.aspx?sourcedoc=%7b3F170EF3-5E6D-4D7D-9095-81B47D9DF43D%7d&amp;file=Topic%20ideas.docx&amp;action=default&amp;mobileredirect=true" TargetMode="External"/><Relationship Id="rId2" Type="http://schemas.openxmlformats.org/officeDocument/2006/relationships/hyperlink" Target="https://www.youtube.com/watch?v=eTtsJCW_4v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28800"/>
            <a:ext cx="7721600" cy="1952600"/>
          </a:xfrm>
        </p:spPr>
        <p:txBody>
          <a:bodyPr/>
          <a:lstStyle/>
          <a:p>
            <a:pPr eaLnBrk="1" hangingPunct="1"/>
            <a:r>
              <a:rPr lang="pl-PL" sz="5400" b="1" dirty="0" smtClean="0">
                <a:solidFill>
                  <a:srgbClr val="002060"/>
                </a:solidFill>
              </a:rPr>
              <a:t>Seminarium licencjackie 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4000" b="1" dirty="0" smtClean="0">
                <a:solidFill>
                  <a:srgbClr val="C00000"/>
                </a:solidFill>
              </a:rPr>
              <a:t>z zakresu językoznawstwa i komunikacji językowej</a:t>
            </a:r>
            <a:r>
              <a:rPr lang="pl-PL" sz="5400" b="1" dirty="0" smtClean="0">
                <a:solidFill>
                  <a:srgbClr val="C00000"/>
                </a:solidFill>
              </a:rPr>
              <a:t/>
            </a:r>
            <a:br>
              <a:rPr lang="pl-PL" sz="5400" b="1" dirty="0" smtClean="0">
                <a:solidFill>
                  <a:srgbClr val="C00000"/>
                </a:solidFill>
              </a:rPr>
            </a:br>
            <a:r>
              <a:rPr lang="pl-PL" sz="5400" b="1" dirty="0" smtClean="0"/>
              <a:t> </a:t>
            </a:r>
            <a:br>
              <a:rPr lang="pl-PL" sz="5400" b="1" dirty="0" smtClean="0"/>
            </a:br>
            <a:r>
              <a:rPr lang="pl-PL" sz="3600" b="1" dirty="0" smtClean="0">
                <a:solidFill>
                  <a:srgbClr val="002060"/>
                </a:solidFill>
              </a:rPr>
              <a:t>Katedra Językoznawstwa Angielskiego</a:t>
            </a:r>
            <a:r>
              <a:rPr lang="pl-PL" sz="5400" b="1" dirty="0" smtClean="0">
                <a:solidFill>
                  <a:srgbClr val="002060"/>
                </a:solidFill>
              </a:rPr>
              <a:t/>
            </a:r>
            <a:br>
              <a:rPr lang="pl-PL" sz="5400" b="1" dirty="0" smtClean="0">
                <a:solidFill>
                  <a:srgbClr val="002060"/>
                </a:solidFill>
              </a:rPr>
            </a:br>
            <a:endParaRPr lang="pl-PL" sz="5400" b="1" dirty="0" smtClean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789040"/>
            <a:ext cx="6400800" cy="1656184"/>
          </a:xfrm>
        </p:spPr>
        <p:txBody>
          <a:bodyPr/>
          <a:lstStyle/>
          <a:p>
            <a:pPr eaLnBrk="1" hangingPunct="1"/>
            <a:endParaRPr lang="pl-PL" sz="3600" dirty="0" smtClean="0"/>
          </a:p>
          <a:p>
            <a:pPr eaLnBrk="1" hangingPunct="1"/>
            <a:r>
              <a:rPr lang="pl-PL" sz="3600" b="1" dirty="0">
                <a:hlinkClick r:id="rId3"/>
              </a:rPr>
              <a:t>https://kja.uken.krakow.pl</a:t>
            </a:r>
            <a:r>
              <a:rPr lang="pl-PL" sz="3600" b="1" dirty="0" smtClean="0">
                <a:hlinkClick r:id="rId3"/>
              </a:rPr>
              <a:t>/</a:t>
            </a:r>
            <a:endParaRPr lang="pl-PL" sz="3600" b="1" dirty="0" smtClean="0"/>
          </a:p>
          <a:p>
            <a:pPr eaLnBrk="1" hangingPunct="1"/>
            <a:endParaRPr lang="pl-PL" sz="3600" b="1" dirty="0"/>
          </a:p>
          <a:p>
            <a:pPr eaLnBrk="1" hangingPunct="1"/>
            <a:endParaRPr lang="pl-PL" sz="36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9" y="1757759"/>
            <a:ext cx="1694681" cy="169468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9539"/>
            <a:ext cx="2028825" cy="18002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" y="5095851"/>
            <a:ext cx="2234098" cy="17926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46579"/>
            <a:ext cx="1806352" cy="18063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12507"/>
            <a:ext cx="1566838" cy="178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Promotorki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524000"/>
            <a:ext cx="8077200" cy="5073352"/>
          </a:xfrm>
        </p:spPr>
        <p:txBody>
          <a:bodyPr/>
          <a:lstStyle/>
          <a:p>
            <a:r>
              <a:rPr lang="pl-PL" sz="3600" dirty="0" smtClean="0">
                <a:solidFill>
                  <a:srgbClr val="002060"/>
                </a:solidFill>
              </a:rPr>
              <a:t>inspirują, podpowiadają, prowadzą, pomagają zrozumieć trudny tekst, </a:t>
            </a:r>
          </a:p>
          <a:p>
            <a:r>
              <a:rPr lang="pl-PL" sz="3600" dirty="0"/>
              <a:t>p</a:t>
            </a:r>
            <a:r>
              <a:rPr lang="pl-PL" sz="3600" dirty="0" smtClean="0"/>
              <a:t>omagają łączyć Państwa zainteresowania z pisaniem pracy dyplomowej</a:t>
            </a:r>
          </a:p>
          <a:p>
            <a:r>
              <a:rPr lang="pl-PL" sz="3600" dirty="0">
                <a:solidFill>
                  <a:srgbClr val="002060"/>
                </a:solidFill>
              </a:rPr>
              <a:t>p</a:t>
            </a:r>
            <a:r>
              <a:rPr lang="pl-PL" sz="3600" dirty="0" smtClean="0">
                <a:solidFill>
                  <a:srgbClr val="002060"/>
                </a:solidFill>
              </a:rPr>
              <a:t>omagają wybrać temat</a:t>
            </a:r>
          </a:p>
          <a:p>
            <a:r>
              <a:rPr lang="pl-PL" sz="2800" dirty="0" smtClean="0"/>
              <a:t>https://</a:t>
            </a:r>
            <a:r>
              <a:rPr lang="pl-PL" sz="2800" dirty="0" smtClean="0">
                <a:hlinkClick r:id="rId2"/>
              </a:rPr>
              <a:t>kja.uken.krakow.pl/seminaria-licencjackie</a:t>
            </a:r>
            <a:r>
              <a:rPr lang="pl-PL" sz="2800" dirty="0" smtClean="0"/>
              <a:t>/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W KJA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NIE NARZUCAMY</a:t>
            </a:r>
            <a:r>
              <a:rPr lang="pl-PL" dirty="0" smtClean="0"/>
              <a:t> </a:t>
            </a:r>
            <a:r>
              <a:rPr lang="pl-PL" dirty="0" smtClean="0">
                <a:solidFill>
                  <a:srgbClr val="002060"/>
                </a:solidFill>
              </a:rPr>
              <a:t>tematów z góry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NIE ZAWĘŻAMY</a:t>
            </a:r>
            <a:r>
              <a:rPr lang="pl-PL" dirty="0" smtClean="0"/>
              <a:t> </a:t>
            </a:r>
            <a:r>
              <a:rPr lang="pl-PL" dirty="0" smtClean="0">
                <a:solidFill>
                  <a:srgbClr val="002060"/>
                </a:solidFill>
              </a:rPr>
              <a:t>tematyki seminariów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NIE UPIERAMY</a:t>
            </a:r>
            <a:r>
              <a:rPr lang="pl-PL" dirty="0" smtClean="0"/>
              <a:t> </a:t>
            </a:r>
            <a:r>
              <a:rPr lang="pl-PL" dirty="0" smtClean="0">
                <a:solidFill>
                  <a:srgbClr val="002060"/>
                </a:solidFill>
              </a:rPr>
              <a:t>na konkretne przez nas określone tematy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W KJA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SŁUCHAMY</a:t>
            </a:r>
            <a:r>
              <a:rPr lang="pl-P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l-PL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dyplomantów</a:t>
            </a:r>
          </a:p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INTERESUJEMY</a:t>
            </a:r>
            <a:r>
              <a:rPr lang="pl-P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l-PL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się ich aspiracjami, zainteresowaniami, wiedzą praktyczną, doświadczeniami osobistymi</a:t>
            </a:r>
            <a:r>
              <a:rPr lang="pl-P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POZWALAMY IM WYBRAĆ</a:t>
            </a:r>
            <a:r>
              <a:rPr lang="pl-P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dirty="0" smtClean="0">
                <a:solidFill>
                  <a:srgbClr val="002060"/>
                </a:solidFill>
              </a:rPr>
              <a:t>pomagając w doprecyzowaniu tematyki i tytułu. 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Co kiedy muszę zrobić?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SEM 5		SEM 6</a:t>
            </a:r>
            <a:endParaRPr lang="pl-PL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65240" cy="4412704"/>
          </a:xfrm>
        </p:spPr>
        <p:txBody>
          <a:bodyPr/>
          <a:lstStyle/>
          <a:p>
            <a:r>
              <a:rPr lang="pl-PL" sz="2000" dirty="0" smtClean="0">
                <a:solidFill>
                  <a:srgbClr val="002060"/>
                </a:solidFill>
              </a:rPr>
              <a:t>Poznać specyfikę pracy dyplomowej i wymogi formalne</a:t>
            </a:r>
          </a:p>
          <a:p>
            <a:r>
              <a:rPr lang="pl-PL" sz="2000" dirty="0" smtClean="0"/>
              <a:t>Wybrać temat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Wyszukać literaturę przedmiotu – krytycznie ją przeczytać</a:t>
            </a:r>
            <a:r>
              <a:rPr lang="pl-PL" sz="2000" dirty="0" smtClean="0"/>
              <a:t>, </a:t>
            </a:r>
            <a:r>
              <a:rPr lang="pl-PL" sz="2000" dirty="0" smtClean="0">
                <a:solidFill>
                  <a:srgbClr val="002060"/>
                </a:solidFill>
              </a:rPr>
              <a:t>przedyskutować z promotorem</a:t>
            </a:r>
          </a:p>
          <a:p>
            <a:r>
              <a:rPr lang="pl-PL" sz="2000" dirty="0" smtClean="0"/>
              <a:t>Zaproponować plan pracy wraz z dobraną bibliografią - publicznie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Oddać pierwsze próby opracowania pisemnego wybranego zagadnienia</a:t>
            </a:r>
          </a:p>
          <a:p>
            <a:endParaRPr lang="pl-PL" sz="2000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412704"/>
          </a:xfrm>
        </p:spPr>
        <p:txBody>
          <a:bodyPr/>
          <a:lstStyle/>
          <a:p>
            <a:r>
              <a:rPr lang="pl-PL" sz="2000" dirty="0" smtClean="0"/>
              <a:t>Regularnie spotykać się z promotorem, zadawać pytania, słuchać informacji zwrotnej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Przygotować i na forum przedstawić prezentację dotyczącą zagadnień poruszanych w pracy</a:t>
            </a:r>
          </a:p>
          <a:p>
            <a:r>
              <a:rPr lang="pl-PL" sz="2000" dirty="0" smtClean="0"/>
              <a:t>Pisać kolejne rozdziały pracy (w sumie 3)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Dopracować edycję pracy</a:t>
            </a:r>
          </a:p>
          <a:p>
            <a:r>
              <a:rPr lang="pl-PL" sz="2000" dirty="0" smtClean="0"/>
              <a:t>Złożyć pracę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Przygotować się do egzaminu dyplomowego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47664" y="602128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Trzymać się </a:t>
            </a:r>
            <a:r>
              <a:rPr lang="pl-PL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</a:t>
            </a:r>
            <a:r>
              <a:rPr lang="pl-PL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stalonych terminów</a:t>
            </a:r>
            <a:endParaRPr lang="pl-PL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https://kja.uken.krakow.pl</a:t>
            </a:r>
            <a: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br>
              <a:rPr lang="pl-PL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pl-PL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628728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Pytania można kierować do: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anita.buczek-zawila@uken.krakow.pl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           </a:t>
            </a:r>
            <a:r>
              <a:rPr lang="pl-PL" dirty="0" smtClean="0">
                <a:solidFill>
                  <a:srgbClr val="002060"/>
                </a:solidFill>
              </a:rPr>
              <a:t>lub: </a:t>
            </a:r>
            <a:r>
              <a:rPr lang="pl-PL" smtClean="0">
                <a:solidFill>
                  <a:srgbClr val="002060"/>
                </a:solidFill>
              </a:rPr>
              <a:t>wtorki 12.00-13.00 </a:t>
            </a:r>
            <a:r>
              <a:rPr lang="pl-PL" dirty="0" smtClean="0">
                <a:solidFill>
                  <a:srgbClr val="002060"/>
                </a:solidFill>
              </a:rPr>
              <a:t>w 305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026" name="Picture 2" descr="01.04.2017 r. - Szkolne Blog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723900"/>
            <a:ext cx="4876800" cy="1514475"/>
          </a:xfrm>
          <a:prstGeom prst="rect">
            <a:avLst/>
          </a:prstGeom>
          <a:noFill/>
        </p:spPr>
      </p:pic>
      <p:pic>
        <p:nvPicPr>
          <p:cNvPr id="1030" name="Picture 6" descr="napis_zapraszamy | Mordzkie oko bibliotek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19175"/>
            <a:ext cx="7459289" cy="341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Dla kogo?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mtClean="0">
                <a:solidFill>
                  <a:srgbClr val="002060"/>
                </a:solidFill>
              </a:rPr>
              <a:t>Dla studentów: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Komunikacji językowej – języków specjalistycznych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>
                <a:solidFill>
                  <a:srgbClr val="002060"/>
                </a:solidFill>
              </a:rPr>
              <a:t>Przekładoznawców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Tematyka prac licencjackich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28800"/>
            <a:ext cx="7681664" cy="50405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94128"/>
            <a:ext cx="7681664" cy="49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Tematyka prac licencjackich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628728"/>
          </a:xfrm>
        </p:spPr>
        <p:txBody>
          <a:bodyPr/>
          <a:lstStyle/>
          <a:p>
            <a:r>
              <a:rPr lang="pl-PL" dirty="0" smtClean="0"/>
              <a:t>leksyka i słowotwórstwo</a:t>
            </a:r>
          </a:p>
          <a:p>
            <a:pPr marL="0" indent="0">
              <a:buNone/>
            </a:pPr>
            <a:r>
              <a:rPr lang="pl-PL" dirty="0" smtClean="0"/>
              <a:t>(idiomy, neologizmy, zapożyczenia…)</a:t>
            </a:r>
          </a:p>
          <a:p>
            <a:r>
              <a:rPr lang="pl-PL" dirty="0"/>
              <a:t>s</a:t>
            </a:r>
            <a:r>
              <a:rPr lang="pl-PL" dirty="0" smtClean="0"/>
              <a:t>lang i socjolekty</a:t>
            </a:r>
          </a:p>
          <a:p>
            <a:r>
              <a:rPr lang="pl-PL" dirty="0"/>
              <a:t>d</a:t>
            </a:r>
            <a:r>
              <a:rPr lang="pl-PL" dirty="0" smtClean="0"/>
              <a:t>ialekty i odmiany języka</a:t>
            </a:r>
          </a:p>
          <a:p>
            <a:r>
              <a:rPr lang="pl-PL" dirty="0"/>
              <a:t>p</a:t>
            </a:r>
            <a:r>
              <a:rPr lang="pl-PL" dirty="0" smtClean="0"/>
              <a:t>race komparatywne ang.-pol.-…</a:t>
            </a:r>
          </a:p>
          <a:p>
            <a:r>
              <a:rPr lang="pl-PL" dirty="0"/>
              <a:t>j</a:t>
            </a:r>
            <a:r>
              <a:rPr lang="pl-PL" dirty="0" smtClean="0"/>
              <a:t>ęzyki sztuczne</a:t>
            </a:r>
          </a:p>
          <a:p>
            <a:r>
              <a:rPr lang="pl-PL" dirty="0" smtClean="0"/>
              <a:t>…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79376"/>
            <a:ext cx="1835696" cy="9178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16" y="1781944"/>
            <a:ext cx="1702304" cy="95754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40" y="700844"/>
            <a:ext cx="908048" cy="9227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08808"/>
            <a:ext cx="2987824" cy="196055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16" y="2871567"/>
            <a:ext cx="17716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solidFill>
                  <a:srgbClr val="002060"/>
                </a:solidFill>
              </a:rPr>
              <a:t>Materiał badawczy / dane językowe</a:t>
            </a: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</a:t>
            </a:r>
            <a:r>
              <a:rPr lang="pl-PL" dirty="0" smtClean="0"/>
              <a:t>ęzyk bohaterów seriali/powieści</a:t>
            </a:r>
          </a:p>
          <a:p>
            <a:r>
              <a:rPr lang="pl-PL" dirty="0"/>
              <a:t>s</a:t>
            </a:r>
            <a:r>
              <a:rPr lang="pl-PL" dirty="0" smtClean="0"/>
              <a:t>ong </a:t>
            </a:r>
            <a:r>
              <a:rPr lang="pl-PL" dirty="0" err="1" smtClean="0"/>
              <a:t>lyrics</a:t>
            </a:r>
            <a:endParaRPr lang="pl-PL" dirty="0" smtClean="0"/>
          </a:p>
          <a:p>
            <a:r>
              <a:rPr lang="pl-PL" dirty="0"/>
              <a:t>m</a:t>
            </a:r>
            <a:r>
              <a:rPr lang="pl-PL" dirty="0" smtClean="0"/>
              <a:t>owy polityczne</a:t>
            </a:r>
          </a:p>
          <a:p>
            <a:r>
              <a:rPr lang="pl-PL" dirty="0"/>
              <a:t>k</a:t>
            </a:r>
            <a:r>
              <a:rPr lang="pl-PL" dirty="0" smtClean="0"/>
              <a:t>orpusy języka (COCA, </a:t>
            </a:r>
            <a:r>
              <a:rPr lang="pl-PL" dirty="0" err="1" smtClean="0"/>
              <a:t>iWeb</a:t>
            </a:r>
            <a:r>
              <a:rPr lang="pl-PL" dirty="0" smtClean="0"/>
              <a:t>, NOW…)</a:t>
            </a:r>
          </a:p>
          <a:p>
            <a:r>
              <a:rPr lang="pl-PL" dirty="0"/>
              <a:t>s</a:t>
            </a:r>
            <a:r>
              <a:rPr lang="pl-PL" dirty="0" smtClean="0"/>
              <a:t>trony </a:t>
            </a:r>
            <a:r>
              <a:rPr lang="pl-PL" dirty="0" err="1" smtClean="0"/>
              <a:t>fanowskie</a:t>
            </a:r>
            <a:endParaRPr lang="pl-PL" dirty="0" smtClean="0"/>
          </a:p>
          <a:p>
            <a:r>
              <a:rPr lang="pl-PL" dirty="0"/>
              <a:t>c</a:t>
            </a:r>
            <a:r>
              <a:rPr lang="pl-PL" dirty="0" smtClean="0"/>
              <a:t>zaty </a:t>
            </a:r>
            <a:r>
              <a:rPr lang="pl-PL" dirty="0" err="1" smtClean="0"/>
              <a:t>gamingowe</a:t>
            </a:r>
            <a:endParaRPr lang="pl-PL" dirty="0" smtClean="0"/>
          </a:p>
          <a:p>
            <a:r>
              <a:rPr lang="pl-PL" dirty="0" smtClean="0"/>
              <a:t>…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74" y="4797152"/>
            <a:ext cx="285318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Tematyka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844752"/>
          </a:xfrm>
        </p:spPr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Dla </a:t>
            </a:r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graczy/graczek</a:t>
            </a:r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online:</a:t>
            </a:r>
          </a:p>
          <a:p>
            <a:pPr lvl="1"/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praca na temat 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słowotwórstwa</a:t>
            </a:r>
            <a:r>
              <a:rPr lang="pl-PL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bazie używanego tam słownictwa</a:t>
            </a:r>
          </a:p>
          <a:p>
            <a:pPr lvl="1"/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wzorce 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komunikacji interpersonalnej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wśród graczy, np. w kontekście mono- i wielojęzycznym. 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Dla fanów </a:t>
            </a:r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popkultury</a:t>
            </a:r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pl-PL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środki stylistyczne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metafory, porównania, hiperbole, eufemizmy stosowane w tekstach piosenek. </a:t>
            </a:r>
          </a:p>
          <a:p>
            <a:pPr lvl="1"/>
            <a:r>
              <a:rPr lang="pl-PL" sz="2400" b="1" dirty="0" smtClean="0">
                <a:ea typeface="+mn-ea"/>
                <a:cs typeface="+mn-cs"/>
              </a:rPr>
              <a:t>e</a:t>
            </a:r>
            <a:r>
              <a:rPr lang="pl-PL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ufemizmy/neologizmy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 komunikatach prasowych? W dyskursie ekonomicznym lub politycznym? W ulubionym serialu?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Tematyka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484784"/>
            <a:ext cx="7825680" cy="5112568"/>
          </a:xfrm>
        </p:spPr>
        <p:txBody>
          <a:bodyPr/>
          <a:lstStyle/>
          <a:p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Seriale</a:t>
            </a:r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lvl="1"/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analiza </a:t>
            </a:r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interakcji komunikacyjnej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między bohaterami, w wybranym sezonie: bohaterowie tej różnych płci, z pozycji różnic zawodowych. </a:t>
            </a:r>
          </a:p>
          <a:p>
            <a:pPr lvl="1"/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analiza używanego słownictwa, np. przymiotników, z podziałem na płeć (</a:t>
            </a:r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lingwistyka płci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Książki i </a:t>
            </a:r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literatura</a:t>
            </a:r>
            <a:r>
              <a:rPr lang="pl-PL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interakcje werbalne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zachodzące między bohaterami? </a:t>
            </a:r>
          </a:p>
          <a:p>
            <a:pPr lvl="1"/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Czy i jak </a:t>
            </a:r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język odzwierciedla różnice społeczne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lvl="1"/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innowacje w zakresie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samego </a:t>
            </a:r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języka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 warstwie leksyki bądź składni? </a:t>
            </a:r>
            <a:r>
              <a:rPr lang="pl-PL" sz="2200" dirty="0" smtClean="0">
                <a:ea typeface="+mn-ea"/>
                <a:cs typeface="+mn-cs"/>
              </a:rPr>
              <a:t>P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omyśl, ile </a:t>
            </a:r>
            <a:r>
              <a:rPr lang="pl-PL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neologizmów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zawdzięczamy </a:t>
            </a:r>
            <a:r>
              <a:rPr lang="pl-PL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JKRowling</a:t>
            </a:r>
            <a:r>
              <a:rPr lang="pl-P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24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Tematyka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484712"/>
          </a:xfrm>
        </p:spPr>
        <p:txBody>
          <a:bodyPr/>
          <a:lstStyle/>
          <a:p>
            <a:r>
              <a:rPr lang="pl-PL" sz="2800" dirty="0" smtClean="0"/>
              <a:t>Dla </a:t>
            </a:r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fanów</a:t>
            </a:r>
            <a:r>
              <a:rPr lang="pl-PL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sportu/piłki nożnej</a:t>
            </a:r>
            <a:r>
              <a:rPr lang="pl-PL" sz="2800" dirty="0" smtClean="0"/>
              <a:t>:</a:t>
            </a:r>
          </a:p>
          <a:p>
            <a:pPr lvl="1"/>
            <a:r>
              <a:rPr lang="pl-PL" sz="2400" b="1" dirty="0" smtClean="0"/>
              <a:t>Odmiany angielszczyzny</a:t>
            </a:r>
            <a:r>
              <a:rPr lang="pl-PL" sz="2400" dirty="0" smtClean="0"/>
              <a:t>, którymi sportowcy się posługują: np. </a:t>
            </a:r>
            <a:r>
              <a:rPr lang="pl-PL" sz="2400" b="1" dirty="0" smtClean="0"/>
              <a:t>dialekt/akcent</a:t>
            </a:r>
            <a:r>
              <a:rPr lang="pl-PL" sz="2400" dirty="0" smtClean="0"/>
              <a:t> jakim mówią np. </a:t>
            </a:r>
            <a:r>
              <a:rPr lang="pl-PL" sz="2400" dirty="0" smtClean="0">
                <a:hlinkClick r:id="rId2"/>
              </a:rPr>
              <a:t>Jamie </a:t>
            </a:r>
            <a:r>
              <a:rPr lang="pl-PL" sz="2400" dirty="0" err="1" smtClean="0">
                <a:hlinkClick r:id="rId2"/>
              </a:rPr>
              <a:t>Garragher</a:t>
            </a:r>
            <a:r>
              <a:rPr lang="pl-PL" sz="2400" dirty="0" smtClean="0">
                <a:hlinkClick r:id="rId2"/>
              </a:rPr>
              <a:t> czy Steven </a:t>
            </a:r>
            <a:r>
              <a:rPr lang="pl-PL" sz="2400" dirty="0" err="1" smtClean="0">
                <a:hlinkClick r:id="rId2"/>
              </a:rPr>
              <a:t>Gerrard</a:t>
            </a:r>
            <a:endParaRPr lang="pl-PL" sz="2400" dirty="0" smtClean="0"/>
          </a:p>
          <a:p>
            <a:r>
              <a:rPr lang="pl-PL" sz="2800" dirty="0" smtClean="0"/>
              <a:t>Dla </a:t>
            </a:r>
            <a:r>
              <a:rPr lang="pl-PL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uzależnionych od przekazów medialnych</a:t>
            </a:r>
          </a:p>
          <a:p>
            <a:pPr lvl="1"/>
            <a:r>
              <a:rPr lang="pl-PL" sz="2400" b="1" dirty="0" smtClean="0">
                <a:solidFill>
                  <a:schemeClr val="tx1"/>
                </a:solidFill>
                <a:latin typeface="+mn-lt"/>
              </a:rPr>
              <a:t>zjawiska fonetyczne w (oficjalnym) języku mówionym</a:t>
            </a: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: uproszczenia, asymilacje, redukcje – w dowolnym języku lub w ujęciu </a:t>
            </a:r>
            <a:r>
              <a:rPr lang="pl-PL" sz="2400" dirty="0" err="1" smtClean="0">
                <a:solidFill>
                  <a:schemeClr val="tx1"/>
                </a:solidFill>
                <a:latin typeface="+mn-lt"/>
              </a:rPr>
              <a:t>kontrastywnym</a:t>
            </a:r>
            <a:r>
              <a:rPr lang="pl-PL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/>
            <a:endParaRPr lang="pl-PL" sz="2400" dirty="0" smtClean="0"/>
          </a:p>
          <a:p>
            <a:pPr lvl="1"/>
            <a:r>
              <a:rPr lang="pl-PL" sz="2400" dirty="0" smtClean="0"/>
              <a:t>Zajrzyj do pliku </a:t>
            </a:r>
            <a:r>
              <a:rPr lang="pl-PL" sz="2400" dirty="0" smtClean="0">
                <a:hlinkClick r:id="rId3"/>
              </a:rPr>
              <a:t>TOPIC IDEAS </a:t>
            </a:r>
            <a:r>
              <a:rPr lang="pl-PL" sz="2400" dirty="0" smtClean="0"/>
              <a:t>na stronie KJA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671736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give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124744"/>
            <a:ext cx="8617768" cy="5400600"/>
          </a:xfrm>
        </p:spPr>
        <p:txBody>
          <a:bodyPr/>
          <a:lstStyle/>
          <a:p>
            <a:r>
              <a:rPr lang="pl-PL" sz="2400" dirty="0" smtClean="0"/>
              <a:t>klarowne w</a:t>
            </a:r>
            <a:r>
              <a:rPr lang="pl-PL" sz="2400" dirty="0" smtClean="0">
                <a:solidFill>
                  <a:schemeClr val="tx1"/>
                </a:solidFill>
              </a:rPr>
              <a:t>ymagania dot. pisania prac dyplomowych</a:t>
            </a:r>
          </a:p>
          <a:p>
            <a:r>
              <a:rPr lang="pl-PL" sz="3000" dirty="0" smtClean="0">
                <a:solidFill>
                  <a:srgbClr val="002060"/>
                </a:solidFill>
              </a:rPr>
              <a:t>The know-how:</a:t>
            </a:r>
          </a:p>
          <a:p>
            <a:r>
              <a:rPr lang="pl-PL" sz="2600" dirty="0" smtClean="0">
                <a:solidFill>
                  <a:schemeClr val="tx1"/>
                </a:solidFill>
              </a:rPr>
              <a:t>umiejętność krytycznego czytania literatury językoznawczej</a:t>
            </a:r>
          </a:p>
          <a:p>
            <a:r>
              <a:rPr lang="pl-PL" sz="2600" dirty="0">
                <a:solidFill>
                  <a:srgbClr val="002060"/>
                </a:solidFill>
              </a:rPr>
              <a:t>u</a:t>
            </a:r>
            <a:r>
              <a:rPr lang="pl-PL" sz="2600" dirty="0" smtClean="0">
                <a:solidFill>
                  <a:srgbClr val="002060"/>
                </a:solidFill>
              </a:rPr>
              <a:t>miejętność analizy danych językowych</a:t>
            </a:r>
          </a:p>
          <a:p>
            <a:r>
              <a:rPr lang="pl-PL" sz="2600" dirty="0"/>
              <a:t>u</a:t>
            </a:r>
            <a:r>
              <a:rPr lang="pl-PL" sz="2600" dirty="0" smtClean="0">
                <a:solidFill>
                  <a:schemeClr val="tx1"/>
                </a:solidFill>
              </a:rPr>
              <a:t>miejętność sporządzania bibliografii w pracy badawczej</a:t>
            </a:r>
          </a:p>
          <a:p>
            <a:r>
              <a:rPr lang="pl-PL" sz="2600" dirty="0" smtClean="0">
                <a:solidFill>
                  <a:srgbClr val="002060"/>
                </a:solidFill>
              </a:rPr>
              <a:t>umiejętność ustnego prezentowania opracowanych zagadnień w ramach danej tematyki</a:t>
            </a:r>
          </a:p>
          <a:p>
            <a:r>
              <a:rPr lang="pl-PL" sz="2600" dirty="0" smtClean="0"/>
              <a:t>umiejętność napisania pracy dyplomowej na wybrany temat w języku angielskim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atnik">
  <a:themeElements>
    <a:clrScheme name="Notatni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atni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tatni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atni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atni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340</Words>
  <Application>Microsoft Office PowerPoint</Application>
  <PresentationFormat>Pokaz na ekranie (4:3)</PresentationFormat>
  <Paragraphs>95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Notatnik</vt:lpstr>
      <vt:lpstr>Seminarium licencjackie  z zakresu językoznawstwa i komunikacji językowej   Katedra Językoznawstwa Angielskiego </vt:lpstr>
      <vt:lpstr>Dla kogo?</vt:lpstr>
      <vt:lpstr>Tematyka prac licencjackich</vt:lpstr>
      <vt:lpstr>Tematyka prac licencjackich</vt:lpstr>
      <vt:lpstr>Materiał badawczy / dane językowe</vt:lpstr>
      <vt:lpstr>Tematyka pracy</vt:lpstr>
      <vt:lpstr>Tematyka pracy</vt:lpstr>
      <vt:lpstr>Tematyka pracy</vt:lpstr>
      <vt:lpstr>What we give you</vt:lpstr>
      <vt:lpstr>Promotorki</vt:lpstr>
      <vt:lpstr>W KJA</vt:lpstr>
      <vt:lpstr>W KJA</vt:lpstr>
      <vt:lpstr>Co kiedy muszę zrobić? SEM 5  SEM 6</vt:lpstr>
      <vt:lpstr>https://kja.uken.krakow.pl/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Seminaria licencjackie w KJA</dc:title>
  <dc:creator>Anita Buczek-Zawiła</dc:creator>
  <cp:lastModifiedBy>LAPTOP</cp:lastModifiedBy>
  <cp:revision>34</cp:revision>
  <dcterms:created xsi:type="dcterms:W3CDTF">2021-04-22T09:23:45Z</dcterms:created>
  <dcterms:modified xsi:type="dcterms:W3CDTF">2026-05-28T08:28:50Z</dcterms:modified>
</cp:coreProperties>
</file>